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5"/>
  </p:notesMasterIdLst>
  <p:sldIdLst>
    <p:sldId id="256" r:id="rId2"/>
    <p:sldId id="257" r:id="rId3"/>
    <p:sldId id="263" r:id="rId4"/>
    <p:sldId id="258" r:id="rId5"/>
    <p:sldId id="260" r:id="rId6"/>
    <p:sldId id="261" r:id="rId7"/>
    <p:sldId id="262" r:id="rId8"/>
    <p:sldId id="264" r:id="rId9"/>
    <p:sldId id="265" r:id="rId10"/>
    <p:sldId id="267" r:id="rId11"/>
    <p:sldId id="280" r:id="rId12"/>
    <p:sldId id="269" r:id="rId13"/>
    <p:sldId id="270" r:id="rId14"/>
    <p:sldId id="273" r:id="rId15"/>
    <p:sldId id="274" r:id="rId16"/>
    <p:sldId id="268" r:id="rId17"/>
    <p:sldId id="275" r:id="rId18"/>
    <p:sldId id="276" r:id="rId19"/>
    <p:sldId id="277" r:id="rId20"/>
    <p:sldId id="279" r:id="rId21"/>
    <p:sldId id="278" r:id="rId22"/>
    <p:sldId id="272" r:id="rId23"/>
    <p:sldId id="281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affaella" id="{C7437E25-5356-244E-8C5B-08D68D9AB004}">
          <p14:sldIdLst>
            <p14:sldId id="256"/>
            <p14:sldId id="257"/>
            <p14:sldId id="263"/>
            <p14:sldId id="258"/>
            <p14:sldId id="260"/>
            <p14:sldId id="261"/>
            <p14:sldId id="262"/>
            <p14:sldId id="264"/>
            <p14:sldId id="265"/>
            <p14:sldId id="267"/>
            <p14:sldId id="280"/>
            <p14:sldId id="269"/>
          </p14:sldIdLst>
        </p14:section>
        <p14:section name="Giacinto" id="{8B81CE9E-58D5-C140-A6F4-FEC7025E5DD3}">
          <p14:sldIdLst>
            <p14:sldId id="270"/>
            <p14:sldId id="273"/>
            <p14:sldId id="274"/>
            <p14:sldId id="268"/>
            <p14:sldId id="275"/>
          </p14:sldIdLst>
        </p14:section>
        <p14:section name="Alessia" id="{73E978BE-ED88-D046-966A-2AE937E07111}">
          <p14:sldIdLst>
            <p14:sldId id="276"/>
            <p14:sldId id="277"/>
          </p14:sldIdLst>
        </p14:section>
        <p14:section name="Ivan" id="{09FF912B-BD4C-1E4C-A67F-43EE29BBCB40}">
          <p14:sldIdLst>
            <p14:sldId id="279"/>
          </p14:sldIdLst>
        </p14:section>
        <p14:section name="Alessia" id="{82ABEDCB-8BAC-4C42-822F-8E0B69E91EC5}">
          <p14:sldIdLst>
            <p14:sldId id="278"/>
            <p14:sldId id="272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D1DE"/>
    <a:srgbClr val="C7DDD8"/>
    <a:srgbClr val="9C0075"/>
    <a:srgbClr val="006850"/>
    <a:srgbClr val="0077B6"/>
    <a:srgbClr val="E83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Stile chiaro 3 - Color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891"/>
  </p:normalViewPr>
  <p:slideViewPr>
    <p:cSldViewPr snapToGrid="0" snapToObjects="1">
      <p:cViewPr varScale="1">
        <p:scale>
          <a:sx n="100" d="100"/>
          <a:sy n="100" d="100"/>
        </p:scale>
        <p:origin x="1000" y="160"/>
      </p:cViewPr>
      <p:guideLst/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Quanto sei sensibile al tema ambientale?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C7DDD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718E-F647-8965-5A2D62D09F03}"/>
              </c:ext>
            </c:extLst>
          </c:dPt>
          <c:dPt>
            <c:idx val="1"/>
            <c:bubble3D val="0"/>
            <c:spPr>
              <a:solidFill>
                <a:srgbClr val="0077B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718E-F647-8965-5A2D62D09F03}"/>
              </c:ext>
            </c:extLst>
          </c:dPt>
          <c:dPt>
            <c:idx val="2"/>
            <c:bubble3D val="0"/>
            <c:spPr>
              <a:solidFill>
                <a:srgbClr val="E83F7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718E-F647-8965-5A2D62D09F03}"/>
              </c:ext>
            </c:extLst>
          </c:dPt>
          <c:dPt>
            <c:idx val="3"/>
            <c:bubble3D val="0"/>
            <c:spPr>
              <a:solidFill>
                <a:srgbClr val="9C0075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718E-F647-8965-5A2D62D09F03}"/>
              </c:ext>
            </c:extLst>
          </c:dPt>
          <c:dPt>
            <c:idx val="4"/>
            <c:bubble3D val="0"/>
            <c:spPr>
              <a:solidFill>
                <a:srgbClr val="006850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718E-F647-8965-5A2D62D09F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Eccellente</c:v>
                </c:pt>
                <c:pt idx="1">
                  <c:v>Molto buono</c:v>
                </c:pt>
                <c:pt idx="2">
                  <c:v>Buono</c:v>
                </c:pt>
                <c:pt idx="3">
                  <c:v>Sufficiente</c:v>
                </c:pt>
                <c:pt idx="4">
                  <c:v>Indifferente</c:v>
                </c:pt>
              </c:strCache>
            </c:strRef>
          </c:cat>
          <c:val>
            <c:numRef>
              <c:f>Foglio1!$B$2:$B$6</c:f>
              <c:numCache>
                <c:formatCode>0.00%</c:formatCode>
                <c:ptCount val="5"/>
                <c:pt idx="0" formatCode="0%">
                  <c:v>0.14299999999999999</c:v>
                </c:pt>
                <c:pt idx="1">
                  <c:v>0.42899999999999999</c:v>
                </c:pt>
                <c:pt idx="2">
                  <c:v>0.34699999999999998</c:v>
                </c:pt>
                <c:pt idx="3">
                  <c:v>4.1000000000000002E-2</c:v>
                </c:pt>
                <c:pt idx="4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E-F647-8965-5A2D62D09F0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Colonna2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3FF0-0E4D-94F1-812787D9B174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3FF0-0E4D-94F1-812787D9B1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0.372</c:v>
                </c:pt>
                <c:pt idx="1">
                  <c:v>0.628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F0-0E4D-94F1-812787D9B17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 formatCode="0.00%">
                  <c:v>0.57099999999999995</c:v>
                </c:pt>
                <c:pt idx="1">
                  <c:v>0.32700000000000001</c:v>
                </c:pt>
                <c:pt idx="2" formatCode="0.00%">
                  <c:v>6.0999999999999999E-2</c:v>
                </c:pt>
                <c:pt idx="3" formatCode="0.00%">
                  <c:v>0</c:v>
                </c:pt>
                <c:pt idx="4" formatCode="0.00%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C-344D-A525-E9735A781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201624143"/>
        <c:axId val="1201193599"/>
      </c:barChart>
      <c:catAx>
        <c:axId val="1201624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193599"/>
        <c:crosses val="autoZero"/>
        <c:auto val="1"/>
        <c:lblAlgn val="ctr"/>
        <c:lblOffset val="100"/>
        <c:noMultiLvlLbl val="0"/>
      </c:catAx>
      <c:valAx>
        <c:axId val="120119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624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0.02</c:v>
                </c:pt>
                <c:pt idx="3" formatCode="0.00%">
                  <c:v>0.44900000000000001</c:v>
                </c:pt>
                <c:pt idx="4" formatCode="0.00%">
                  <c:v>0.53100000000000003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7C-0D47-A2E0-68AD19A137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93901279"/>
        <c:axId val="1293278287"/>
      </c:barChart>
      <c:catAx>
        <c:axId val="1293901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278287"/>
        <c:crosses val="autoZero"/>
        <c:auto val="1"/>
        <c:lblAlgn val="ctr"/>
        <c:lblOffset val="100"/>
        <c:noMultiLvlLbl val="0"/>
      </c:catAx>
      <c:valAx>
        <c:axId val="12932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901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82A-0640-9CBD-8100D561B3A8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82A-0640-9CBD-8100D561B3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0.93899999999999995</c:v>
                </c:pt>
                <c:pt idx="1">
                  <c:v>6.0999999999999999E-2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2A-0640-9CBD-8100D561B3A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0.00%</c:formatCode>
                <c:ptCount val="5"/>
                <c:pt idx="0">
                  <c:v>0.104</c:v>
                </c:pt>
                <c:pt idx="1">
                  <c:v>0.104</c:v>
                </c:pt>
                <c:pt idx="2">
                  <c:v>0.20799999999999999</c:v>
                </c:pt>
                <c:pt idx="3">
                  <c:v>0.29199999999999998</c:v>
                </c:pt>
                <c:pt idx="4">
                  <c:v>0.29199999999999998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6C-1240-8B0E-02B7E089EA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41559471"/>
        <c:axId val="1309236543"/>
      </c:barChart>
      <c:catAx>
        <c:axId val="144155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09236543"/>
        <c:crosses val="autoZero"/>
        <c:auto val="1"/>
        <c:lblAlgn val="ctr"/>
        <c:lblOffset val="100"/>
        <c:noMultiLvlLbl val="0"/>
      </c:catAx>
      <c:valAx>
        <c:axId val="130923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4155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BE7C0-D898-0847-B1F3-FEC2A567F1A3}" type="datetimeFigureOut">
              <a:rPr lang="it-IT" smtClean="0"/>
              <a:t>03/06/22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DE91B-0B0D-6E48-A4E4-60E229DDC4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271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270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4267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967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Nella tabella sono riportate le abilità acquisite finora da ciascun partecipante allo studio sono valutate come misure del livello di empowerment percepito dal partecipante stesso. Per derivare i requisiti di UX che porterebbero al raggiungimento degli obiettivi individuali di empowerment.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526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422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544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8386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4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126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067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1192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8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970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6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8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64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0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5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1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2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3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figma.com/proto/Y51LZ1IUP9Qcy8UGkJPoos/Untitled?page-id=116%3A1352&amp;node-id=374%3A4585&amp;viewport=1801%2C515%2C0.18&amp;scaling=scale-down&amp;starting-point-node-id=374%3A4585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7DA80938-91D5-439B-4E57-BD681A0A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1892300"/>
            <a:ext cx="3425445" cy="3073400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it-IT" sz="2000">
                <a:solidFill>
                  <a:srgbClr val="FFFFFF"/>
                </a:solidFill>
              </a:rPr>
              <a:t>Progetto Interazione Uomo-Macchina</a:t>
            </a:r>
          </a:p>
        </p:txBody>
      </p:sp>
      <p:sp>
        <p:nvSpPr>
          <p:cNvPr id="26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54EB7F-8C66-045A-30A9-FF3790294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734" y="854529"/>
            <a:ext cx="5799665" cy="5148943"/>
          </a:xfrm>
        </p:spPr>
        <p:txBody>
          <a:bodyPr anchor="ctr">
            <a:normAutofit/>
          </a:bodyPr>
          <a:lstStyle/>
          <a:p>
            <a:r>
              <a:rPr lang="it-IT" sz="6000"/>
              <a:t>GreenWorld</a:t>
            </a:r>
          </a:p>
        </p:txBody>
      </p:sp>
    </p:spTree>
    <p:extLst>
      <p:ext uri="{BB962C8B-B14F-4D97-AF65-F5344CB8AC3E}">
        <p14:creationId xmlns:p14="http://schemas.microsoft.com/office/powerpoint/2010/main" val="1698340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269B7A-2ADF-80F3-F2DE-54398551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00" y="1142997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Individuazione</a:t>
            </a:r>
            <a:r>
              <a:rPr lang="en-US" sz="4800" dirty="0"/>
              <a:t> </a:t>
            </a:r>
            <a:r>
              <a:rPr lang="en-US" sz="4800" dirty="0" err="1"/>
              <a:t>dei</a:t>
            </a:r>
            <a:r>
              <a:rPr lang="en-US" sz="4800" dirty="0"/>
              <a:t> </a:t>
            </a:r>
            <a:r>
              <a:rPr lang="en-US" sz="4800" dirty="0" err="1"/>
              <a:t>profili</a:t>
            </a:r>
            <a:r>
              <a:rPr lang="en-US" sz="4800" dirty="0"/>
              <a:t> </a:t>
            </a:r>
            <a:r>
              <a:rPr lang="en-US" sz="4800" dirty="0" err="1"/>
              <a:t>utente</a:t>
            </a:r>
            <a:endParaRPr lang="en-US" sz="4800" dirty="0"/>
          </a:p>
        </p:txBody>
      </p:sp>
      <p:pic>
        <p:nvPicPr>
          <p:cNvPr id="9" name="Segnaposto immagine 8" descr="Descrizione della profilo utente di Marco con elenco degli obiettivi.">
            <a:extLst>
              <a:ext uri="{FF2B5EF4-FFF2-40B4-BE49-F238E27FC236}">
                <a16:creationId xmlns:a16="http://schemas.microsoft.com/office/drawing/2014/main" id="{D6D9E798-6BD2-DF4C-5EFB-F4B804A7C00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13" b="-86"/>
          <a:stretch/>
        </p:blipFill>
        <p:spPr>
          <a:xfrm>
            <a:off x="300742" y="1100712"/>
            <a:ext cx="5448958" cy="4656575"/>
          </a:xfrm>
          <a:prstGeom prst="rect">
            <a:avLst/>
          </a:prstGeo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457827A-815F-52D8-28EF-95A2B90FD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9699" y="3372505"/>
            <a:ext cx="4495801" cy="90593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risultati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delle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statistiche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hanno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fatto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emergere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necessità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creare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b="1" i="1" dirty="0">
                <a:solidFill>
                  <a:schemeClr val="tx1">
                    <a:alpha val="55000"/>
                  </a:schemeClr>
                </a:solidFill>
              </a:rPr>
              <a:t>3 Personas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191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1068569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333674"/>
              </p:ext>
            </p:extLst>
          </p:nvPr>
        </p:nvGraphicFramePr>
        <p:xfrm>
          <a:off x="452172" y="1707802"/>
          <a:ext cx="6172200" cy="2489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I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2276916"/>
            <a:ext cx="3854528" cy="19880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4585346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2" y="1282054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3011930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75F160-15F5-E69B-DFE4-4CB43040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353107"/>
            <a:ext cx="8288032" cy="78237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kern="12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Obiettivi</a:t>
            </a:r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di empowerment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2CD5E0-E64D-B749-1BEA-FC25DA9A8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5621" y="5135482"/>
            <a:ext cx="8288032" cy="13529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Dai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questionari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sottoposti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alle Personas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sono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emersi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questi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obiettivi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 empowerment.</a:t>
            </a:r>
          </a:p>
          <a:p>
            <a:pPr algn="ctr">
              <a:lnSpc>
                <a:spcPct val="90000"/>
              </a:lnSpc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1500" dirty="0">
                <a:solidFill>
                  <a:srgbClr val="FF0000"/>
                </a:solidFill>
              </a:rPr>
              <a:t>rosso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obiettivi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 empowerment rispetto ai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quali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dovremmo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testare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il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sulla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prima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implementazione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algn="ctr">
              <a:lnSpc>
                <a:spcPct val="90000"/>
              </a:lnSpc>
            </a:pP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4" name="Tabella 14">
            <a:extLst>
              <a:ext uri="{FF2B5EF4-FFF2-40B4-BE49-F238E27FC236}">
                <a16:creationId xmlns:a16="http://schemas.microsoft.com/office/drawing/2014/main" id="{D86B4DD0-5D1F-7336-FC35-65FD095483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597040"/>
              </p:ext>
            </p:extLst>
          </p:nvPr>
        </p:nvGraphicFramePr>
        <p:xfrm>
          <a:off x="985968" y="972556"/>
          <a:ext cx="8288035" cy="3222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9557">
                  <a:extLst>
                    <a:ext uri="{9D8B030D-6E8A-4147-A177-3AD203B41FA5}">
                      <a16:colId xmlns:a16="http://schemas.microsoft.com/office/drawing/2014/main" val="2821792233"/>
                    </a:ext>
                  </a:extLst>
                </a:gridCol>
                <a:gridCol w="1479833">
                  <a:extLst>
                    <a:ext uri="{9D8B030D-6E8A-4147-A177-3AD203B41FA5}">
                      <a16:colId xmlns:a16="http://schemas.microsoft.com/office/drawing/2014/main" val="4032126819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2605940767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3101087562"/>
                    </a:ext>
                  </a:extLst>
                </a:gridCol>
                <a:gridCol w="1847389">
                  <a:extLst>
                    <a:ext uri="{9D8B030D-6E8A-4147-A177-3AD203B41FA5}">
                      <a16:colId xmlns:a16="http://schemas.microsoft.com/office/drawing/2014/main" val="720927858"/>
                    </a:ext>
                  </a:extLst>
                </a:gridCol>
              </a:tblGrid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Task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ISE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IKS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IPC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IMOT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34453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T1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152646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T2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3,00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2,83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3,67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305554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T3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1,8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70048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T4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58350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T5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822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363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EA199-A701-147D-84A8-D0AE1F53B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86" y="583708"/>
            <a:ext cx="8596668" cy="1320800"/>
          </a:xfrm>
        </p:spPr>
        <p:txBody>
          <a:bodyPr/>
          <a:lstStyle/>
          <a:p>
            <a:r>
              <a:rPr lang="it-IT" dirty="0"/>
              <a:t>Scenari e casi d’uso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AA1AF1-BACB-9CB2-2611-2B563019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386" y="1904508"/>
            <a:ext cx="4185623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Abbiamo ideato degli scenari per comprendere meglio i task.</a:t>
            </a:r>
          </a:p>
        </p:txBody>
      </p:sp>
      <p:pic>
        <p:nvPicPr>
          <p:cNvPr id="6" name="Segnaposto contenuto 5" descr="Descrizione dello scenario inerente al task 1.">
            <a:extLst>
              <a:ext uri="{FF2B5EF4-FFF2-40B4-BE49-F238E27FC236}">
                <a16:creationId xmlns:a16="http://schemas.microsoft.com/office/drawing/2014/main" id="{9AB90154-7CC3-27F5-AAED-36F40D303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09386" y="2746310"/>
            <a:ext cx="4184650" cy="2196317"/>
          </a:xfr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72521A1-35D5-B0D8-E955-B581B0FC2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9400" y="2160983"/>
            <a:ext cx="4185618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Mockup del task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72860F6-72DB-DE38-C66D-DC2D2919A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747" y="2737245"/>
            <a:ext cx="5039212" cy="3394742"/>
          </a:xfrm>
          <a:prstGeom prst="rect">
            <a:avLst/>
          </a:prstGeom>
        </p:spPr>
      </p:pic>
      <p:pic>
        <p:nvPicPr>
          <p:cNvPr id="14" name="Immagine 1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9BDFA33-013C-521E-32AD-663591B07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7720" y="2746310"/>
            <a:ext cx="5040000" cy="3392252"/>
          </a:xfrm>
          <a:prstGeom prst="rect">
            <a:avLst/>
          </a:prstGeom>
        </p:spPr>
      </p:pic>
      <p:pic>
        <p:nvPicPr>
          <p:cNvPr id="12" name="Immagine 11" descr="Immagine che contiene mappa&#10;&#10;Descrizione generata automaticamente">
            <a:extLst>
              <a:ext uri="{FF2B5EF4-FFF2-40B4-BE49-F238E27FC236}">
                <a16:creationId xmlns:a16="http://schemas.microsoft.com/office/drawing/2014/main" id="{096EECCC-2A82-DD2C-98A6-CAC68880D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7720" y="2737245"/>
            <a:ext cx="5040000" cy="3405316"/>
          </a:xfrm>
          <a:prstGeom prst="rect">
            <a:avLst/>
          </a:prstGeom>
        </p:spPr>
      </p:pic>
      <p:pic>
        <p:nvPicPr>
          <p:cNvPr id="10" name="Segnaposto contenuto 9" descr="Immagine che contiene mappa&#10;&#10;Descrizione generata automaticamente">
            <a:extLst>
              <a:ext uri="{FF2B5EF4-FFF2-40B4-BE49-F238E27FC236}">
                <a16:creationId xmlns:a16="http://schemas.microsoft.com/office/drawing/2014/main" id="{78359394-6F84-F2AF-2B95-ED354B86D6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4607720" y="2746310"/>
            <a:ext cx="5040000" cy="3403077"/>
          </a:xfrm>
        </p:spPr>
      </p:pic>
    </p:spTree>
    <p:extLst>
      <p:ext uri="{BB962C8B-B14F-4D97-AF65-F5344CB8AC3E}">
        <p14:creationId xmlns:p14="http://schemas.microsoft.com/office/powerpoint/2010/main" val="55565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A96EA-38F3-B2AC-C47C-A5DE28AE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647" y="1287407"/>
            <a:ext cx="5553073" cy="762986"/>
          </a:xfrm>
        </p:spPr>
        <p:txBody>
          <a:bodyPr>
            <a:normAutofit fontScale="90000"/>
          </a:bodyPr>
          <a:lstStyle/>
          <a:p>
            <a:br>
              <a:rPr lang="it-IT" dirty="0"/>
            </a:br>
            <a:r>
              <a:rPr lang="it-IT" dirty="0"/>
              <a:t>Analisi comparativa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46AAF1B-4283-ED17-D666-30EF7A4AB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58647" y="1966241"/>
            <a:ext cx="3802061" cy="3784600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Siti web che trattano lo stesso tema: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WeClean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sensibilizzazione del tema e coinvolgimento,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community poco inclusiva;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MareVivoOnlus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diffusione del servizio e la varietà di attività organizzate,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obbligatorio pagare una tassa d’iscrizione;</a:t>
            </a:r>
          </a:p>
          <a:p>
            <a:r>
              <a:rPr lang="it-IT" dirty="0"/>
              <a:t>Applicazioni inerenti l’argomento: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Clean Swell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possibilità di utilizzo individuale dell’app a prescindere dall’evento organizzato,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assenza di interazione tra gli utenti</a:t>
            </a:r>
          </a:p>
          <a:p>
            <a:r>
              <a:rPr lang="it-IT" dirty="0"/>
              <a:t>Articolo dal quale abbiamo preso informazioni riguardanti le giornate di raccolta rifiuti.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forza: un aiuto per organizzare al meglio le giornate di pulizia ambientale,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debolezza: non mette in pratica ciò di cui parla, ma serve solo per dare informazioni.</a:t>
            </a:r>
          </a:p>
        </p:txBody>
      </p:sp>
      <p:pic>
        <p:nvPicPr>
          <p:cNvPr id="50" name="Immagine 49">
            <a:extLst>
              <a:ext uri="{FF2B5EF4-FFF2-40B4-BE49-F238E27FC236}">
                <a16:creationId xmlns:a16="http://schemas.microsoft.com/office/drawing/2014/main" id="{EC2830B9-0646-150E-1CAD-275A1BA5C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36" y="482565"/>
            <a:ext cx="4561200" cy="5987830"/>
          </a:xfrm>
          <a:prstGeom prst="rect">
            <a:avLst/>
          </a:prstGeom>
        </p:spPr>
      </p:pic>
      <p:pic>
        <p:nvPicPr>
          <p:cNvPr id="48" name="Immagine 4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269364-8E11-B025-5D77-5A81917E6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36" y="487800"/>
            <a:ext cx="4561200" cy="5987832"/>
          </a:xfrm>
          <a:prstGeom prst="rect">
            <a:avLst/>
          </a:prstGeom>
        </p:spPr>
      </p:pic>
      <p:pic>
        <p:nvPicPr>
          <p:cNvPr id="46" name="Immagine 45" descr="Immagine che contiene testo, screenshot, apparecchio, elettrodomestico&#10;&#10;Descrizione generata automaticamente">
            <a:extLst>
              <a:ext uri="{FF2B5EF4-FFF2-40B4-BE49-F238E27FC236}">
                <a16:creationId xmlns:a16="http://schemas.microsoft.com/office/drawing/2014/main" id="{D2DACC7F-0442-BBD9-1063-10DB71964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005" y="491291"/>
            <a:ext cx="4561200" cy="5987830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87689EB6-C8DF-27CA-938F-0F88342235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136" y="491291"/>
            <a:ext cx="4561200" cy="5987830"/>
          </a:xfrm>
          <a:prstGeom prst="rect">
            <a:avLst/>
          </a:prstGeom>
        </p:spPr>
      </p:pic>
      <p:pic>
        <p:nvPicPr>
          <p:cNvPr id="42" name="Immagine 41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8558BEA2-0FD2-F880-9A4C-BF76D430C3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351" y="491291"/>
            <a:ext cx="4561200" cy="5742900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262688FD-F7B8-80BD-1B45-438ADCAC4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566" y="491290"/>
            <a:ext cx="4561200" cy="58841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DCF18C72-933A-3287-2CBD-5B98795C12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136" y="489545"/>
            <a:ext cx="4561200" cy="5884145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EF9E8C7A-83C2-0248-3432-19DDFC7A03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489" y="491291"/>
            <a:ext cx="4559847" cy="5882400"/>
          </a:xfrm>
          <a:prstGeom prst="rect">
            <a:avLst/>
          </a:prstGeom>
        </p:spPr>
      </p:pic>
      <p:pic>
        <p:nvPicPr>
          <p:cNvPr id="30" name="Immagine 29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528E7D47-2506-1CCE-AE67-D33CE5B0B2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703" y="487800"/>
            <a:ext cx="4559848" cy="58824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6ABF130-B2AF-A888-030B-0315C2B45F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0DEEE492-164B-3626-C31B-0D6D11F5A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8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4">
            <a:extLst>
              <a:ext uri="{FF2B5EF4-FFF2-40B4-BE49-F238E27FC236}">
                <a16:creationId xmlns:a16="http://schemas.microsoft.com/office/drawing/2014/main" id="{D9C7FFDC-D38D-F7C2-5988-79206B72A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Risultati dell’analisi comparativa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3142BA-947B-0AB7-DF43-BE803A7A3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/>
              <a:t>Modifiche apportate:</a:t>
            </a:r>
          </a:p>
          <a:p>
            <a:r>
              <a:rPr lang="it-IT"/>
              <a:t>Aggiunta di due nuove figure:</a:t>
            </a:r>
          </a:p>
          <a:p>
            <a:pPr lvl="1"/>
            <a:r>
              <a:rPr lang="it-IT" i="1"/>
              <a:t>Organizzatore di eventi</a:t>
            </a:r>
            <a:r>
              <a:rPr lang="it-IT"/>
              <a:t>,</a:t>
            </a:r>
          </a:p>
          <a:p>
            <a:pPr lvl="1"/>
            <a:r>
              <a:rPr lang="it-IT" i="1"/>
              <a:t>Sponsor</a:t>
            </a:r>
            <a:r>
              <a:rPr lang="it-IT"/>
              <a:t>;</a:t>
            </a:r>
          </a:p>
          <a:p>
            <a:r>
              <a:rPr lang="it-IT"/>
              <a:t>Aggiunta di quattro nuovi task:</a:t>
            </a:r>
          </a:p>
          <a:p>
            <a:pPr lvl="1"/>
            <a:r>
              <a:rPr lang="it-IT"/>
              <a:t>T6: Proporsi come sponsor di un evento,</a:t>
            </a:r>
          </a:p>
          <a:p>
            <a:pPr lvl="1"/>
            <a:r>
              <a:rPr lang="it-IT"/>
              <a:t>T7: Inserire una testimonianza,</a:t>
            </a:r>
          </a:p>
          <a:p>
            <a:pPr lvl="1"/>
            <a:r>
              <a:rPr lang="it-IT"/>
              <a:t>T8: Riscuotere un regalo,</a:t>
            </a:r>
          </a:p>
          <a:p>
            <a:pPr lvl="1"/>
            <a:r>
              <a:rPr lang="it-IT"/>
              <a:t>T9: Proporsi come organizzatore.</a:t>
            </a:r>
          </a:p>
        </p:txBody>
      </p:sp>
    </p:spTree>
    <p:extLst>
      <p:ext uri="{BB962C8B-B14F-4D97-AF65-F5344CB8AC3E}">
        <p14:creationId xmlns:p14="http://schemas.microsoft.com/office/powerpoint/2010/main" val="159393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429336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353831"/>
              </p:ext>
            </p:extLst>
          </p:nvPr>
        </p:nvGraphicFramePr>
        <p:xfrm>
          <a:off x="452173" y="1206681"/>
          <a:ext cx="6172200" cy="397256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T6</a:t>
                      </a:r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32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T7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8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T8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B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T9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300862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1707802"/>
            <a:ext cx="3854528" cy="2584449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T6: Proporsi come sponsor di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T7: Inserire una testimonianza;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T8: Riscuotere un regalo;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T9: Proporsi come organizzatore.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5317353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3" y="768487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786137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424BD-20EC-D7A7-0E65-D8C7D24F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it-IT" dirty="0"/>
              <a:t>Esempi di design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EE1039-172E-84BD-7DE1-5E54B3C6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1334189"/>
            <a:ext cx="4185623" cy="576262"/>
          </a:xfrm>
        </p:spPr>
        <p:txBody>
          <a:bodyPr/>
          <a:lstStyle/>
          <a:p>
            <a:r>
              <a:rPr lang="it-IT" dirty="0"/>
              <a:t>Prototipo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4158C800-D047-493B-5056-C5941762E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8269" y="1929253"/>
            <a:ext cx="4840288" cy="3424352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62393FA-08FB-0F31-8183-42BFC6DF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557" y="1334189"/>
            <a:ext cx="4185618" cy="576262"/>
          </a:xfrm>
        </p:spPr>
        <p:txBody>
          <a:bodyPr/>
          <a:lstStyle/>
          <a:p>
            <a:r>
              <a:rPr lang="it-IT" dirty="0"/>
              <a:t>Prototipo 2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3083A2F-7C4F-A1A4-66F4-EB8C65A988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61898" y="1910451"/>
            <a:ext cx="4840288" cy="342435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EEC8F22-8D63-27DA-3723-36472060A78D}"/>
              </a:ext>
            </a:extLst>
          </p:cNvPr>
          <p:cNvSpPr txBox="1"/>
          <p:nvPr/>
        </p:nvSpPr>
        <p:spPr>
          <a:xfrm>
            <a:off x="838200" y="987747"/>
            <a:ext cx="105155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creato delle idee iniziali di design.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97E84A4-B571-5E9F-E19A-C1051F600689}"/>
              </a:ext>
            </a:extLst>
          </p:cNvPr>
          <p:cNvSpPr txBox="1"/>
          <p:nvPr/>
        </p:nvSpPr>
        <p:spPr>
          <a:xfrm>
            <a:off x="676275" y="5685587"/>
            <a:ext cx="824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 base alle decisioni prese abbiamo optato per l’utilizzo del primo prototipo.</a:t>
            </a:r>
          </a:p>
        </p:txBody>
      </p:sp>
    </p:spTree>
    <p:extLst>
      <p:ext uri="{BB962C8B-B14F-4D97-AF65-F5344CB8AC3E}">
        <p14:creationId xmlns:p14="http://schemas.microsoft.com/office/powerpoint/2010/main" val="1896752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B9BD9E-1EB5-E1A3-041F-F3F393FB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555625"/>
            <a:ext cx="2155825" cy="149860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0F07A1-445D-E0B5-9F5B-779DFC015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25" y="2120900"/>
            <a:ext cx="2155825" cy="14986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D9F481B-9B9A-4B96-31DF-C379DC221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200" y="3682505"/>
            <a:ext cx="2155825" cy="1498600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5D3759A-AAC4-2117-A643-17DBB99C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6400" y="3686400"/>
            <a:ext cx="2156400" cy="1505708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F847404-D77A-A02B-610C-2AD81B097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213" y="2905125"/>
            <a:ext cx="3267075" cy="2281238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FBCD9F3-9CE0-F5AE-1B10-217094D448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1600" y="554400"/>
            <a:ext cx="3268800" cy="2286264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37368F4C-9C0B-860C-015A-3BBB6B20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dirty="0">
                <a:solidFill>
                  <a:schemeClr val="tx1"/>
                </a:solidFill>
              </a:rPr>
              <a:t>Low-Fi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B4EC69ED-E6BE-071C-7C80-304987685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685200" y="558000"/>
            <a:ext cx="4378088" cy="3043384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A2FDAC73-0EE5-79E4-20AE-1FF4DABA92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7125" y="3686400"/>
            <a:ext cx="2155825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182ADBA-6E50-221F-EFA2-B6FC41651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it-IT"/>
              <a:t>Tecnica del Mago di Oz</a:t>
            </a:r>
          </a:p>
        </p:txBody>
      </p:sp>
      <p:sp>
        <p:nvSpPr>
          <p:cNvPr id="6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E6F5EF-BD90-18C6-5DB0-3CF765384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827" y="1711250"/>
            <a:ext cx="6341016" cy="46039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/>
              <a:t>L’analisi è stata effettuata sui task:</a:t>
            </a:r>
          </a:p>
          <a:p>
            <a:pPr lvl="1">
              <a:lnSpc>
                <a:spcPct val="90000"/>
              </a:lnSpc>
            </a:pPr>
            <a:r>
              <a:rPr lang="it-IT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/>
              <a:t>T9: Proporsi come organizzatore.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/>
              <a:t>Le modifiche apportate al prototipo sono: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dei campi obbligatori dei form;</a:t>
            </a:r>
          </a:p>
          <a:p>
            <a:pPr lvl="1">
              <a:lnSpc>
                <a:spcPct val="90000"/>
              </a:lnSpc>
            </a:pPr>
            <a:r>
              <a:rPr lang="it-IT"/>
              <a:t>Aggiunta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Diventa organizzatore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Singola testimonianza</a:t>
            </a:r>
            <a:r>
              <a:rPr lang="it-IT"/>
              <a:t>;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Evento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Home</a:t>
            </a:r>
            <a:r>
              <a:rPr lang="it-IT"/>
              <a:t>.</a:t>
            </a:r>
          </a:p>
          <a:p>
            <a:pPr>
              <a:lnSpc>
                <a:spcPct val="90000"/>
              </a:lnSpc>
            </a:pPr>
            <a:endParaRPr lang="it-IT"/>
          </a:p>
          <a:p>
            <a:pPr>
              <a:lnSpc>
                <a:spcPct val="90000"/>
              </a:lnSpc>
            </a:pPr>
            <a:endParaRPr lang="it-IT"/>
          </a:p>
          <a:p>
            <a:pPr marL="0" indent="0">
              <a:lnSpc>
                <a:spcPct val="90000"/>
              </a:lnSpc>
              <a:buNone/>
            </a:pPr>
            <a:endParaRPr lang="it-IT"/>
          </a:p>
        </p:txBody>
      </p:sp>
      <p:sp>
        <p:nvSpPr>
          <p:cNvPr id="7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4726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C992AC-8562-CA9A-A504-1285A8EB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4" y="1676400"/>
            <a:ext cx="8493126" cy="1752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/>
              <a:t>Dominio del Problema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D45754-7933-7FA3-C6B5-D58C19D5F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3" y="2968625"/>
            <a:ext cx="8493125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Sensibilizzare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>
                <a:solidFill>
                  <a:schemeClr val="tx1">
                    <a:alpha val="55000"/>
                  </a:schemeClr>
                </a:solidFill>
              </a:rPr>
              <a:t>attraverso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eventi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pulizia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ambientale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persone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a non fare littering.</a:t>
            </a:r>
          </a:p>
        </p:txBody>
      </p:sp>
    </p:spTree>
    <p:extLst>
      <p:ext uri="{BB962C8B-B14F-4D97-AF65-F5344CB8AC3E}">
        <p14:creationId xmlns:p14="http://schemas.microsoft.com/office/powerpoint/2010/main" val="2943626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57A2BCE-C8DE-B913-FC3F-DFB693B48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539" y="440484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Hi-Fi</a:t>
            </a:r>
          </a:p>
        </p:txBody>
      </p:sp>
      <p:pic>
        <p:nvPicPr>
          <p:cNvPr id="5" name="Segnaposto contenuto 4" descr="Immagine che contiene testo, screenshot, monitor, schermo&#10;&#10;Descrizione generata automaticamente">
            <a:hlinkClick r:id="rId2"/>
            <a:extLst>
              <a:ext uri="{FF2B5EF4-FFF2-40B4-BE49-F238E27FC236}">
                <a16:creationId xmlns:a16="http://schemas.microsoft.com/office/drawing/2014/main" id="{C66F31AA-8C75-2C32-0FBA-1BB1374F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673" y="312090"/>
            <a:ext cx="6576159" cy="42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F43D253-66BC-6562-BACA-26F54DF0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Cognitive Walkthrough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D1EE79-4D95-E839-7786-BB3A4761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83" y="1102388"/>
            <a:ext cx="4619706" cy="5224724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 sz="1400"/>
              <a:t>L’analisi è stata eseguita sui task: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T3: Organizzare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T4: Promuovere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T6: Proporsi come sponsor di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T8: Riscuotere un regalo;</a:t>
            </a:r>
          </a:p>
          <a:p>
            <a:pPr>
              <a:lnSpc>
                <a:spcPct val="90000"/>
              </a:lnSpc>
            </a:pPr>
            <a:r>
              <a:rPr lang="it-IT" sz="1400"/>
              <a:t>Analizzando i risultati ottenuti emerge che l’interfaccia sviluppata è abbastanza intuiva per gli utenti.</a:t>
            </a:r>
          </a:p>
          <a:p>
            <a:pPr>
              <a:lnSpc>
                <a:spcPct val="90000"/>
              </a:lnSpc>
            </a:pPr>
            <a:r>
              <a:rPr lang="it-IT" sz="1400"/>
              <a:t>Sono emerse solo due modifiche da effettuare prima di procedere all’implementazione, per poter rendere l’interfaccia ancora più intuitiva per gli utenti: 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Dare indicazione che premendo su </a:t>
            </a:r>
            <a:r>
              <a:rPr lang="it-IT" sz="1400" i="1"/>
              <a:t>Maggiori informazioni</a:t>
            </a:r>
            <a:r>
              <a:rPr lang="it-IT" sz="1400"/>
              <a:t> si può partecipare all’evento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Cambiare la voce del menu </a:t>
            </a:r>
            <a:r>
              <a:rPr lang="it-IT" sz="1400" i="1"/>
              <a:t>Segnalazioni</a:t>
            </a:r>
            <a:r>
              <a:rPr lang="it-IT" sz="140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 sz="1400" b="1" i="1"/>
              <a:t>Entrambe le modifiche hanno priorità elevata.</a:t>
            </a:r>
          </a:p>
          <a:p>
            <a:pPr marL="0" indent="0">
              <a:lnSpc>
                <a:spcPct val="90000"/>
              </a:lnSpc>
              <a:buNone/>
            </a:pPr>
            <a:endParaRPr lang="it-IT" sz="1400"/>
          </a:p>
          <a:p>
            <a:pPr>
              <a:lnSpc>
                <a:spcPct val="90000"/>
              </a:lnSpc>
            </a:pPr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700909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7B7030-CEB0-1B83-51C6-08C61DFD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Struttura di gestione del gruppo del progetto</a:t>
            </a:r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7A0E633B-18BB-B616-817E-777501AE7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0665778"/>
              </p:ext>
            </p:extLst>
          </p:nvPr>
        </p:nvGraphicFramePr>
        <p:xfrm>
          <a:off x="952626" y="2160588"/>
          <a:ext cx="8046788" cy="38814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20184">
                  <a:extLst>
                    <a:ext uri="{9D8B030D-6E8A-4147-A177-3AD203B41FA5}">
                      <a16:colId xmlns:a16="http://schemas.microsoft.com/office/drawing/2014/main" val="1855667072"/>
                    </a:ext>
                  </a:extLst>
                </a:gridCol>
                <a:gridCol w="1878212">
                  <a:extLst>
                    <a:ext uri="{9D8B030D-6E8A-4147-A177-3AD203B41FA5}">
                      <a16:colId xmlns:a16="http://schemas.microsoft.com/office/drawing/2014/main" val="1963613374"/>
                    </a:ext>
                  </a:extLst>
                </a:gridCol>
                <a:gridCol w="1551594">
                  <a:extLst>
                    <a:ext uri="{9D8B030D-6E8A-4147-A177-3AD203B41FA5}">
                      <a16:colId xmlns:a16="http://schemas.microsoft.com/office/drawing/2014/main" val="2678750716"/>
                    </a:ext>
                  </a:extLst>
                </a:gridCol>
                <a:gridCol w="1996798">
                  <a:extLst>
                    <a:ext uri="{9D8B030D-6E8A-4147-A177-3AD203B41FA5}">
                      <a16:colId xmlns:a16="http://schemas.microsoft.com/office/drawing/2014/main" val="983252792"/>
                    </a:ext>
                  </a:extLst>
                </a:gridCol>
              </a:tblGrid>
              <a:tr h="500796">
                <a:tc>
                  <a:txBody>
                    <a:bodyPr/>
                    <a:lstStyle/>
                    <a:p>
                      <a:r>
                        <a:rPr lang="it-IT" sz="2300"/>
                        <a:t>RUOLI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COGNOME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MATRICOLA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004026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 gruppo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Adinolfi 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Giacinto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 dirty="0"/>
                        <a:t>0512107764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328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valutazione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Ture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Alessia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0512107758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8609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documentazione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Spagnuolo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Raffaella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230708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di progetto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Capobianco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Ivan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 dirty="0"/>
                        <a:t>0512104754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37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94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4BEFC14-1EBF-B4C0-2E58-DDAA3F84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366208"/>
            <a:ext cx="8596668" cy="2125583"/>
          </a:xfrm>
        </p:spPr>
        <p:txBody>
          <a:bodyPr>
            <a:normAutofit/>
          </a:bodyPr>
          <a:lstStyle/>
          <a:p>
            <a:pPr algn="ctr"/>
            <a:r>
              <a:rPr lang="it-IT" sz="11500" dirty="0"/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146037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Rectangle 17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9DCA1E-D406-9137-4EEF-F6B675A45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Survey</a:t>
            </a:r>
          </a:p>
        </p:txBody>
      </p:sp>
      <p:pic>
        <p:nvPicPr>
          <p:cNvPr id="11" name="Graphic 10" descr="Bar chart">
            <a:extLst>
              <a:ext uri="{FF2B5EF4-FFF2-40B4-BE49-F238E27FC236}">
                <a16:creationId xmlns:a16="http://schemas.microsoft.com/office/drawing/2014/main" id="{0117E8C6-AD25-0543-FE08-9161F9C94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0655A33A-E283-D5FD-5CB2-04D4AB91A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La fascia d’età presa in esame per il sondaggio va dai 14 ai 69 anni.</a:t>
            </a:r>
          </a:p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Di seguito riportiamo alcune delle domande principali che abbiamo posto alle persone intervistate.</a:t>
            </a:r>
          </a:p>
        </p:txBody>
      </p:sp>
    </p:spTree>
    <p:extLst>
      <p:ext uri="{BB962C8B-B14F-4D97-AF65-F5344CB8AC3E}">
        <p14:creationId xmlns:p14="http://schemas.microsoft.com/office/powerpoint/2010/main" val="214683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FC432B-C277-F2C8-8E8A-73B742E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Quanto sei sensibile al tema ambientale?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8C08A07-B83E-DDAA-CF48-1BE30DECB6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82448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74715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87079-2B25-DF74-E4F6-E5B9034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Conosci il fenomeno del littering?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45BA8D8-4FF4-A9C7-CFBD-4664A3581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953350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27620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1EE5FD-93CB-0FE1-1780-93120746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Ti capita di fare littering?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AE6677D-027F-C507-C1DB-9D3CE57B71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913774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92242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105928-1589-8ECE-B2B7-DE753EB2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Presti attenzione a dove butti i rifiuti?</a:t>
            </a:r>
          </a:p>
        </p:txBody>
      </p:sp>
      <p:sp>
        <p:nvSpPr>
          <p:cNvPr id="10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76D860A-63DA-8BCA-8F82-102AD75395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03259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0930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48A044-C89D-415C-5392-5FC08DF83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Hai mai sentito parlare di eventi di pulizia degli spazi comuni?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DDA65E3-C432-7166-CB68-7565BB122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77348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9409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EA8D8D-1A3C-0FFB-DA5C-1B55B6ABE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/>
              <a:t>Ti piacerebbe partecipare ad un evento ambientale?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13A797E-B128-3EB0-9EC2-05D6D6EE7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332372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85908307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903</Words>
  <Application>Microsoft Macintosh PowerPoint</Application>
  <PresentationFormat>Widescreen</PresentationFormat>
  <Paragraphs>218</Paragraphs>
  <Slides>23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8" baseType="lpstr">
      <vt:lpstr>Arial</vt:lpstr>
      <vt:lpstr>Calibri</vt:lpstr>
      <vt:lpstr>Trebuchet MS</vt:lpstr>
      <vt:lpstr>Wingdings 3</vt:lpstr>
      <vt:lpstr>Sfaccettatura</vt:lpstr>
      <vt:lpstr>GreenWorld</vt:lpstr>
      <vt:lpstr>Dominio del Problema</vt:lpstr>
      <vt:lpstr>Survey</vt:lpstr>
      <vt:lpstr>Quanto sei sensibile al tema ambientale?</vt:lpstr>
      <vt:lpstr>Conosci il fenomeno del littering?</vt:lpstr>
      <vt:lpstr>Ti capita di fare littering?</vt:lpstr>
      <vt:lpstr>Presti attenzione a dove butti i rifiuti?</vt:lpstr>
      <vt:lpstr>Hai mai sentito parlare di eventi di pulizia degli spazi comuni?</vt:lpstr>
      <vt:lpstr>Ti piacerebbe partecipare ad un evento ambientale?</vt:lpstr>
      <vt:lpstr>Individuazione dei profili utente</vt:lpstr>
      <vt:lpstr>Task</vt:lpstr>
      <vt:lpstr>Obiettivi di empowerment</vt:lpstr>
      <vt:lpstr>Scenari e casi d’uso</vt:lpstr>
      <vt:lpstr> Analisi comparativa</vt:lpstr>
      <vt:lpstr>Risultati dell’analisi comparativa</vt:lpstr>
      <vt:lpstr>Task</vt:lpstr>
      <vt:lpstr>Esempi di design</vt:lpstr>
      <vt:lpstr>Low-Fi</vt:lpstr>
      <vt:lpstr>Tecnica del Mago di Oz</vt:lpstr>
      <vt:lpstr>Hi-Fi</vt:lpstr>
      <vt:lpstr>Cognitive Walkthrough</vt:lpstr>
      <vt:lpstr>Struttura di gestione del gruppo del progetto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GreenWorld</dc:title>
  <dc:creator>RAFFAELLA SPAGNUOLO</dc:creator>
  <cp:lastModifiedBy>RAFFAELLA SPAGNUOLO</cp:lastModifiedBy>
  <cp:revision>14</cp:revision>
  <dcterms:created xsi:type="dcterms:W3CDTF">2022-05-30T08:00:38Z</dcterms:created>
  <dcterms:modified xsi:type="dcterms:W3CDTF">2022-06-03T09:45:59Z</dcterms:modified>
</cp:coreProperties>
</file>

<file path=docProps/thumbnail.jpeg>
</file>